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  <p:sldId id="265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</p:embeddedFont>
    <p:embeddedFont>
      <p:font typeface="Sai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A15113-ABBA-4855-A82A-1E21F1418064}" v="1" dt="2025-09-08T04:57:57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88" autoAdjust="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hi s" userId="03fb956ea3317ae6" providerId="LiveId" clId="{CC8D6B03-1DED-46A6-B23D-6C22F0A180A1}"/>
    <pc:docChg chg="modSld">
      <pc:chgData name="arthi s" userId="03fb956ea3317ae6" providerId="LiveId" clId="{CC8D6B03-1DED-46A6-B23D-6C22F0A180A1}" dt="2025-09-08T04:58:21.823" v="10" actId="1076"/>
      <pc:docMkLst>
        <pc:docMk/>
      </pc:docMkLst>
      <pc:sldChg chg="modSp mod">
        <pc:chgData name="arthi s" userId="03fb956ea3317ae6" providerId="LiveId" clId="{CC8D6B03-1DED-46A6-B23D-6C22F0A180A1}" dt="2025-09-08T04:58:21.823" v="10" actId="1076"/>
        <pc:sldMkLst>
          <pc:docMk/>
          <pc:sldMk cId="969309132" sldId="266"/>
        </pc:sldMkLst>
        <pc:spChg chg="mod">
          <ac:chgData name="arthi s" userId="03fb956ea3317ae6" providerId="LiveId" clId="{CC8D6B03-1DED-46A6-B23D-6C22F0A180A1}" dt="2025-09-08T04:58:16.865" v="9" actId="1076"/>
          <ac:spMkLst>
            <pc:docMk/>
            <pc:sldMk cId="969309132" sldId="266"/>
            <ac:spMk id="3" creationId="{27F34252-6D9A-F183-FC96-EFB75A0C4816}"/>
          </ac:spMkLst>
        </pc:spChg>
        <pc:spChg chg="mod">
          <ac:chgData name="arthi s" userId="03fb956ea3317ae6" providerId="LiveId" clId="{CC8D6B03-1DED-46A6-B23D-6C22F0A180A1}" dt="2025-09-08T04:58:21.823" v="10" actId="1076"/>
          <ac:spMkLst>
            <pc:docMk/>
            <pc:sldMk cId="969309132" sldId="266"/>
            <ac:spMk id="5" creationId="{8E78465D-5B42-57A9-B883-645D3C751F86}"/>
          </ac:spMkLst>
        </pc:spChg>
        <pc:spChg chg="mod">
          <ac:chgData name="arthi s" userId="03fb956ea3317ae6" providerId="LiveId" clId="{CC8D6B03-1DED-46A6-B23D-6C22F0A180A1}" dt="2025-09-08T04:58:03.270" v="7" actId="1076"/>
          <ac:spMkLst>
            <pc:docMk/>
            <pc:sldMk cId="969309132" sldId="266"/>
            <ac:spMk id="7" creationId="{3E622B8B-9901-785E-6A6A-A669F03F07C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627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A4F5F-9676-94C9-E1CD-63FF9FBB1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66CF0-DF87-9070-8CC2-F7A1F6FB5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F267B-E830-30C3-E756-FCC43C02F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D0049-A9ED-A471-7F13-9A24CD5073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8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3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86299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Interactive AI Sales Trend Analysis Dashboard using Excel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Transforming fragmented retail sales data into actionable insights through comprehensive, interactive analysis across regions, products, representatives, and customer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1178"/>
            <a:ext cx="7378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Recommendations &amp;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13585"/>
            <a:ext cx="6407944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2263259"/>
            <a:ext cx="41151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Focus on High-Margin Products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64" y="2753678"/>
            <a:ext cx="5908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marketing for premium product categories (42% margin) over budget categories (18% margin)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013585"/>
            <a:ext cx="6408063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78222" y="2263259"/>
            <a:ext cx="3967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Regional Strategy Adjustment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8222" y="2753678"/>
            <a:ext cx="59087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 Southern region's 8% decline with targeted interventions based on Eastern region's success (37% margins)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318873"/>
            <a:ext cx="6407944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3464" y="4568547"/>
            <a:ext cx="3244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Sales Team Optimization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3464" y="5058966"/>
            <a:ext cx="59085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top rep sales strategies across underperforming teams, highlighting Rep Johnson's 39% average margin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318873"/>
            <a:ext cx="6408063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78222" y="4568547"/>
            <a:ext cx="3516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Loyalty Program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8222" y="5058966"/>
            <a:ext cx="59087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program based on returning customer insights to convert new customers to higher-value segments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6524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Sales Trend Analysis Dashboard transformed fragmented data into actionable business intelligence, providing a </a:t>
            </a: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data-driven foundation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strategic decisions and operational improvements.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E10F-A1AE-62B0-711C-6CDC595C0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7F34252-6D9A-F183-FC96-EFB75A0C4816}"/>
              </a:ext>
            </a:extLst>
          </p:cNvPr>
          <p:cNvSpPr/>
          <p:nvPr/>
        </p:nvSpPr>
        <p:spPr>
          <a:xfrm>
            <a:off x="6795420" y="3061185"/>
            <a:ext cx="8629909" cy="1258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Saira Medium" pitchFamily="34" charset="0"/>
              </a:rPr>
              <a:t>THANK YOU </a:t>
            </a:r>
            <a:endParaRPr lang="en-US" sz="72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2BC1B9F-7102-D00E-85A8-7CA936018F05}"/>
              </a:ext>
            </a:extLst>
          </p:cNvPr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8465D-5B42-57A9-B883-645D3C751F86}"/>
              </a:ext>
            </a:extLst>
          </p:cNvPr>
          <p:cNvSpPr txBox="1"/>
          <p:nvPr/>
        </p:nvSpPr>
        <p:spPr>
          <a:xfrm>
            <a:off x="6795420" y="4262607"/>
            <a:ext cx="7928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LinkedIn : www.linkedin.com/in/arthi-subramani-analyst</a:t>
            </a: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546E29F-563D-B30B-308B-196CA8FAE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10345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22B8B-9901-785E-6A6A-A669F03F07C7}"/>
              </a:ext>
            </a:extLst>
          </p:cNvPr>
          <p:cNvSpPr txBox="1"/>
          <p:nvPr/>
        </p:nvSpPr>
        <p:spPr>
          <a:xfrm>
            <a:off x="6795420" y="4968256"/>
            <a:ext cx="7928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bg1"/>
                </a:solidFill>
              </a:rPr>
              <a:t>Github</a:t>
            </a:r>
            <a:r>
              <a:rPr lang="en-IN" sz="2400" dirty="0">
                <a:solidFill>
                  <a:schemeClr val="bg1"/>
                </a:solidFill>
              </a:rPr>
              <a:t> : https://github.com/its-arthi/Sales-Trend-Analysis.git</a:t>
            </a:r>
          </a:p>
        </p:txBody>
      </p:sp>
    </p:spTree>
    <p:extLst>
      <p:ext uri="{BB962C8B-B14F-4D97-AF65-F5344CB8AC3E}">
        <p14:creationId xmlns:p14="http://schemas.microsoft.com/office/powerpoint/2010/main" val="96930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Business Challenge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1248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618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Fragmented Data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10896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centralized sales data across regions, products, representatives, and customers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361248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2618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Limited Visibility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310896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Difficulty identifying top-performing products and sales representatives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318873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4576167"/>
            <a:ext cx="2957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Insights Gap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06658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clear view of buying patterns, especially between new and returning customers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318873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4576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Financial Analysis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06658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Finance team needed quick profit margin analysis across products and regions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3048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business needed a </a:t>
            </a: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 interactive dashboard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data-driven sales decisions to transform fragmented data into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410527"/>
            <a:ext cx="4597956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Objectives &amp; Scope</a:t>
            </a:r>
            <a:endParaRPr lang="en-US" sz="2900" b="1" dirty="0"/>
          </a:p>
        </p:txBody>
      </p:sp>
      <p:sp>
        <p:nvSpPr>
          <p:cNvPr id="3" name="Text 1"/>
          <p:cNvSpPr/>
          <p:nvPr/>
        </p:nvSpPr>
        <p:spPr>
          <a:xfrm>
            <a:off x="522446" y="1250037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Objectives</a:t>
            </a:r>
            <a:endParaRPr lang="en-US" sz="1750" b="1" dirty="0"/>
          </a:p>
        </p:txBody>
      </p:sp>
      <p:sp>
        <p:nvSpPr>
          <p:cNvPr id="4" name="Text 2"/>
          <p:cNvSpPr/>
          <p:nvPr/>
        </p:nvSpPr>
        <p:spPr>
          <a:xfrm>
            <a:off x="522446" y="1679138"/>
            <a:ext cx="661070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centralized dashboard for multi-dimensional sales analysis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22446" y="1970127"/>
            <a:ext cx="5712100" cy="616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trends, profitability, top products, representatives, </a:t>
            </a:r>
          </a:p>
          <a:p>
            <a:pPr algn="l">
              <a:lnSpc>
                <a:spcPts val="1850"/>
              </a:lnSpc>
              <a:buSzPct val="100000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and customer segments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22444" y="2586629"/>
            <a:ext cx="6610705" cy="45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interactive data filtering by region, product, representative, </a:t>
            </a:r>
          </a:p>
          <a:p>
            <a:pPr algn="l">
              <a:lnSpc>
                <a:spcPts val="1850"/>
              </a:lnSpc>
              <a:buSzPct val="100000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and customer type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22444" y="3204297"/>
            <a:ext cx="661070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rapid, actionable insights for optimizing sales strategy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22444" y="3814091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Scope</a:t>
            </a:r>
            <a:endParaRPr lang="en-US" sz="1750" b="1" dirty="0"/>
          </a:p>
        </p:txBody>
      </p:sp>
      <p:sp>
        <p:nvSpPr>
          <p:cNvPr id="9" name="Text 7"/>
          <p:cNvSpPr/>
          <p:nvPr/>
        </p:nvSpPr>
        <p:spPr>
          <a:xfrm>
            <a:off x="887666" y="4287727"/>
            <a:ext cx="4496362" cy="1173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analysis of sales data across </a:t>
            </a:r>
            <a:r>
              <a:rPr lang="en-US" sz="140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company regions, products, time periods, and customer segments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provide a complete view of business performance.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DA07A-7994-3FD8-B0A4-3A4D46498DB5}"/>
              </a:ext>
            </a:extLst>
          </p:cNvPr>
          <p:cNvSpPr txBox="1"/>
          <p:nvPr/>
        </p:nvSpPr>
        <p:spPr>
          <a:xfrm>
            <a:off x="7408718" y="430842"/>
            <a:ext cx="7315200" cy="51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Dataset &amp; Methodology</a:t>
            </a:r>
            <a:endParaRPr lang="en-US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4F2A7-AC7D-035E-2557-8CFCED94512B}"/>
              </a:ext>
            </a:extLst>
          </p:cNvPr>
          <p:cNvSpPr txBox="1"/>
          <p:nvPr/>
        </p:nvSpPr>
        <p:spPr>
          <a:xfrm>
            <a:off x="7408718" y="1217832"/>
            <a:ext cx="7361958" cy="34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Data Dimensions</a:t>
            </a:r>
            <a:endParaRPr lang="en-US" sz="1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0044AB-3B48-22A4-4098-FFEE68B7FB8A}"/>
              </a:ext>
            </a:extLst>
          </p:cNvPr>
          <p:cNvSpPr txBox="1"/>
          <p:nvPr/>
        </p:nvSpPr>
        <p:spPr>
          <a:xfrm>
            <a:off x="7408718" y="1798557"/>
            <a:ext cx="7382740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ID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3C2511-9C34-23A5-5EA6-E3D9856233AF}"/>
              </a:ext>
            </a:extLst>
          </p:cNvPr>
          <p:cNvSpPr txBox="1"/>
          <p:nvPr/>
        </p:nvSpPr>
        <p:spPr>
          <a:xfrm>
            <a:off x="7408718" y="2188172"/>
            <a:ext cx="739313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Representative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F8C812-23F8-0A18-BA51-27B48881C82A}"/>
              </a:ext>
            </a:extLst>
          </p:cNvPr>
          <p:cNvSpPr txBox="1"/>
          <p:nvPr/>
        </p:nvSpPr>
        <p:spPr>
          <a:xfrm>
            <a:off x="7408718" y="2629742"/>
            <a:ext cx="740352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Region</a:t>
            </a:r>
            <a:endParaRPr 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E4C6FB-9783-F389-8509-C91BF86B2366}"/>
              </a:ext>
            </a:extLst>
          </p:cNvPr>
          <p:cNvSpPr txBox="1"/>
          <p:nvPr/>
        </p:nvSpPr>
        <p:spPr>
          <a:xfrm>
            <a:off x="7408718" y="3045614"/>
            <a:ext cx="740352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Category</a:t>
            </a:r>
            <a:endParaRPr 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5D39D7-BC1E-147B-568D-7506DCB184F4}"/>
              </a:ext>
            </a:extLst>
          </p:cNvPr>
          <p:cNvSpPr txBox="1"/>
          <p:nvPr/>
        </p:nvSpPr>
        <p:spPr>
          <a:xfrm>
            <a:off x="7408718" y="3534907"/>
            <a:ext cx="740352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Units Sold</a:t>
            </a:r>
            <a:endParaRPr lang="en-US" sz="1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72DF1B-038B-608F-267B-D9F8CEF03899}"/>
              </a:ext>
            </a:extLst>
          </p:cNvPr>
          <p:cNvSpPr txBox="1"/>
          <p:nvPr/>
        </p:nvSpPr>
        <p:spPr>
          <a:xfrm>
            <a:off x="7408718" y="3981296"/>
            <a:ext cx="740352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</a:t>
            </a:r>
            <a:endParaRPr lang="en-US" sz="1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DBB6D7-6663-EA29-6255-895A48E825F7}"/>
              </a:ext>
            </a:extLst>
          </p:cNvPr>
          <p:cNvSpPr txBox="1"/>
          <p:nvPr/>
        </p:nvSpPr>
        <p:spPr>
          <a:xfrm>
            <a:off x="7408718" y="4409142"/>
            <a:ext cx="740352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Margin</a:t>
            </a:r>
            <a:endParaRPr lang="en-US" sz="1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3E070B-E3B5-8B0D-4D3B-F54FBD394748}"/>
              </a:ext>
            </a:extLst>
          </p:cNvPr>
          <p:cNvSpPr txBox="1"/>
          <p:nvPr/>
        </p:nvSpPr>
        <p:spPr>
          <a:xfrm>
            <a:off x="7408718" y="4899333"/>
            <a:ext cx="740352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Type</a:t>
            </a:r>
            <a:endParaRPr lang="en-US" sz="1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4156F5-E48B-52F8-3D6F-1F2AB4508692}"/>
              </a:ext>
            </a:extLst>
          </p:cNvPr>
          <p:cNvSpPr txBox="1"/>
          <p:nvPr/>
        </p:nvSpPr>
        <p:spPr>
          <a:xfrm>
            <a:off x="7408718" y="5388581"/>
            <a:ext cx="740352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 Method</a:t>
            </a:r>
            <a:endParaRPr lang="en-US" sz="1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9A995-6328-06EF-019C-3038829EDD8E}"/>
              </a:ext>
            </a:extLst>
          </p:cNvPr>
          <p:cNvSpPr txBox="1"/>
          <p:nvPr/>
        </p:nvSpPr>
        <p:spPr>
          <a:xfrm>
            <a:off x="7408718" y="5877829"/>
            <a:ext cx="740352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Status</a:t>
            </a:r>
            <a:endParaRPr lang="en-US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1A19C1-D790-A179-7250-19BBE44C8858}"/>
              </a:ext>
            </a:extLst>
          </p:cNvPr>
          <p:cNvSpPr txBox="1"/>
          <p:nvPr/>
        </p:nvSpPr>
        <p:spPr>
          <a:xfrm>
            <a:off x="10928639" y="1185628"/>
            <a:ext cx="3297724" cy="34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Dashboard Design Process</a:t>
            </a:r>
            <a:endParaRPr lang="en-US" sz="1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660858-3D0A-46F9-4F80-AB596FCC48D1}"/>
              </a:ext>
            </a:extLst>
          </p:cNvPr>
          <p:cNvSpPr txBox="1"/>
          <p:nvPr/>
        </p:nvSpPr>
        <p:spPr>
          <a:xfrm>
            <a:off x="10724022" y="1964978"/>
            <a:ext cx="3706957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 and structuring</a:t>
            </a:r>
            <a:endParaRPr lang="en-US" sz="1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8061CF-9382-9A3D-5A72-D6B2F492C6B7}"/>
              </a:ext>
            </a:extLst>
          </p:cNvPr>
          <p:cNvSpPr txBox="1"/>
          <p:nvPr/>
        </p:nvSpPr>
        <p:spPr>
          <a:xfrm>
            <a:off x="10720819" y="2548731"/>
            <a:ext cx="4049857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2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Pivot tables and charts creation</a:t>
            </a:r>
            <a:endParaRPr lang="en-US" sz="1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3EFB37-348F-FF9D-AA99-D746B547824C}"/>
              </a:ext>
            </a:extLst>
          </p:cNvPr>
          <p:cNvSpPr txBox="1"/>
          <p:nvPr/>
        </p:nvSpPr>
        <p:spPr>
          <a:xfrm>
            <a:off x="10724022" y="3197931"/>
            <a:ext cx="3301712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3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Calculated fields for KPIs</a:t>
            </a:r>
            <a:endParaRPr lang="en-US" sz="1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E422C3-5061-F5EF-B0ED-BB0F4C80FD30}"/>
              </a:ext>
            </a:extLst>
          </p:cNvPr>
          <p:cNvSpPr txBox="1"/>
          <p:nvPr/>
        </p:nvSpPr>
        <p:spPr>
          <a:xfrm>
            <a:off x="10690856" y="3819267"/>
            <a:ext cx="3535508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4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</a:t>
            </a: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iltering implementation</a:t>
            </a:r>
            <a:endParaRPr lang="en-US" sz="1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2748A6-89B6-8EE8-4C37-5EAD867B5805}"/>
              </a:ext>
            </a:extLst>
          </p:cNvPr>
          <p:cNvSpPr txBox="1"/>
          <p:nvPr/>
        </p:nvSpPr>
        <p:spPr>
          <a:xfrm>
            <a:off x="10724022" y="4409141"/>
            <a:ext cx="3121081" cy="306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5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 design</a:t>
            </a:r>
            <a:endParaRPr lang="en-US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E707A0-8DB8-7503-7675-66AFFCACA810}"/>
              </a:ext>
            </a:extLst>
          </p:cNvPr>
          <p:cNvSpPr txBox="1"/>
          <p:nvPr/>
        </p:nvSpPr>
        <p:spPr>
          <a:xfrm>
            <a:off x="10742916" y="4949956"/>
            <a:ext cx="3431388" cy="511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6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into cohesive</a:t>
            </a:r>
          </a:p>
          <a:p>
            <a:pPr algn="l">
              <a:lnSpc>
                <a:spcPts val="1600"/>
              </a:lnSpc>
              <a:buSzPct val="100000"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dashboard</a:t>
            </a:r>
            <a:endParaRPr lang="en-US" sz="1800" dirty="0"/>
          </a:p>
        </p:txBody>
      </p:sp>
      <p:pic>
        <p:nvPicPr>
          <p:cNvPr id="5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" y="5794144"/>
            <a:ext cx="3099867" cy="24354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21149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Sales Trend Analysis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56" y="1662470"/>
            <a:ext cx="1125736" cy="16574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5239" y="1887617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Monthly Trends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25239" y="2374463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sales peaks in Q4 and steady growth throughout the year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356" y="3319939"/>
            <a:ext cx="1125736" cy="16574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5239" y="354508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Seasonality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25239" y="4031933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25% increase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sales during holiday seasons with product category shifts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356" y="4977408"/>
            <a:ext cx="1125736" cy="16574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5239" y="5202555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Growth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25239" y="5689402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18% year-over-year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growth with stronger performance in new regions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74356" y="6888123"/>
            <a:ext cx="756808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Sales promotions in traditionally slower months (March, August) significantly increased revenue.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443" y="390882"/>
            <a:ext cx="5158740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Regional Performance Analysis</a:t>
            </a:r>
            <a:endParaRPr lang="en-US" sz="27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40" y="1108388"/>
            <a:ext cx="11372439" cy="60128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163719" y="7489312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A64102"/>
          </a:solidFill>
          <a:ln/>
        </p:spPr>
      </p:sp>
      <p:sp>
        <p:nvSpPr>
          <p:cNvPr id="5" name="Text 2"/>
          <p:cNvSpPr/>
          <p:nvPr/>
        </p:nvSpPr>
        <p:spPr>
          <a:xfrm>
            <a:off x="6377940" y="8328660"/>
            <a:ext cx="861060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Volume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8234779" y="7489312"/>
            <a:ext cx="142042" cy="142042"/>
          </a:xfrm>
          <a:prstGeom prst="roundRect">
            <a:avLst>
              <a:gd name="adj" fmla="val 12875"/>
            </a:avLst>
          </a:prstGeom>
          <a:solidFill>
            <a:srgbClr val="FC8F4A"/>
          </a:solidFill>
          <a:ln/>
        </p:spPr>
      </p:sp>
      <p:sp>
        <p:nvSpPr>
          <p:cNvPr id="7" name="Text 4"/>
          <p:cNvSpPr/>
          <p:nvPr/>
        </p:nvSpPr>
        <p:spPr>
          <a:xfrm>
            <a:off x="7594402" y="8328660"/>
            <a:ext cx="963097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Profit Margin %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497443" y="8915043"/>
            <a:ext cx="1363551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East and West regions lead in revenue, while North (+18%) and West (+15%) show fastest growth. The Southern region shows </a:t>
            </a:r>
            <a:r>
              <a:rPr lang="en-US" sz="110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8% decline</a:t>
            </a: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year-over-year performance, requiring targeted intervention.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97443" y="9302353"/>
            <a:ext cx="1363551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</a:t>
            </a: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Seasonal patterns vary significantly by region, with summer peaks in South and winter peaks in North.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97566-2A99-D44F-4FE5-19865D0EE78A}"/>
              </a:ext>
            </a:extLst>
          </p:cNvPr>
          <p:cNvSpPr txBox="1"/>
          <p:nvPr/>
        </p:nvSpPr>
        <p:spPr>
          <a:xfrm>
            <a:off x="8429488" y="7312534"/>
            <a:ext cx="1150172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1200" b="1" dirty="0">
                <a:solidFill>
                  <a:srgbClr val="E5E0DF"/>
                </a:solidFill>
                <a:latin typeface="Saira Medium" pitchFamily="34" charset="0"/>
              </a:rPr>
              <a:t>Profit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ED1B4-FBDB-CD20-4E85-1CF20D6BB42E}"/>
              </a:ext>
            </a:extLst>
          </p:cNvPr>
          <p:cNvSpPr txBox="1"/>
          <p:nvPr/>
        </p:nvSpPr>
        <p:spPr>
          <a:xfrm>
            <a:off x="5358428" y="7290595"/>
            <a:ext cx="1376979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1200" b="1" dirty="0">
                <a:solidFill>
                  <a:srgbClr val="E5E0DF"/>
                </a:solidFill>
                <a:latin typeface="Saira Medium" pitchFamily="34" charset="0"/>
              </a:rPr>
              <a:t>Total Sales</a:t>
            </a:r>
            <a:endParaRPr lang="en-US" sz="12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570"/>
            <a:ext cx="7965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Product Performance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3661"/>
            <a:ext cx="6244709" cy="28604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551461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B1E01"/>
          </a:solidFill>
          <a:ln/>
        </p:spPr>
      </p:sp>
      <p:sp>
        <p:nvSpPr>
          <p:cNvPr id="5" name="Text 2"/>
          <p:cNvSpPr/>
          <p:nvPr/>
        </p:nvSpPr>
        <p:spPr>
          <a:xfrm>
            <a:off x="1081564" y="5514618"/>
            <a:ext cx="111692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Electronics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926080" y="551461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04503"/>
          </a:solidFill>
          <a:ln/>
        </p:spPr>
      </p:sp>
      <p:sp>
        <p:nvSpPr>
          <p:cNvPr id="7" name="Text 4"/>
          <p:cNvSpPr/>
          <p:nvPr/>
        </p:nvSpPr>
        <p:spPr>
          <a:xfrm>
            <a:off x="3213854" y="5514618"/>
            <a:ext cx="89904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Furniture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058489" y="551461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C731D"/>
          </a:solidFill>
          <a:ln/>
        </p:spPr>
      </p:sp>
      <p:sp>
        <p:nvSpPr>
          <p:cNvPr id="9" name="Text 6"/>
          <p:cNvSpPr/>
          <p:nvPr/>
        </p:nvSpPr>
        <p:spPr>
          <a:xfrm>
            <a:off x="5346263" y="5514618"/>
            <a:ext cx="127385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Home Office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9383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DB181"/>
          </a:solidFill>
          <a:ln/>
        </p:spPr>
      </p:sp>
      <p:sp>
        <p:nvSpPr>
          <p:cNvPr id="11" name="Text 8"/>
          <p:cNvSpPr/>
          <p:nvPr/>
        </p:nvSpPr>
        <p:spPr>
          <a:xfrm>
            <a:off x="1081564" y="5893832"/>
            <a:ext cx="12378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259532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Product Insights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599521" y="32474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Premium Office Chairs and Smartphones were highest-selling individual products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40525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Accessories category maintained highest margin at </a:t>
            </a: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45%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44947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Home Office Equipment showed fastest quarterly growth at </a:t>
            </a: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23%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99521" y="52998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Mid-range products ($100-$500) delivered best balance of volume and margin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99521" y="61049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Seasonal products showed </a:t>
            </a: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15% lower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performance outside peak periods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603" y="601861"/>
            <a:ext cx="7729299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Sales Representative Performance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61603" y="1493996"/>
            <a:ext cx="7793593" cy="1465898"/>
          </a:xfrm>
          <a:prstGeom prst="roundRect">
            <a:avLst>
              <a:gd name="adj" fmla="val 11845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1603" y="1493996"/>
            <a:ext cx="45720" cy="1465898"/>
          </a:xfrm>
          <a:prstGeom prst="roundRect">
            <a:avLst>
              <a:gd name="adj" fmla="val 379792"/>
            </a:avLst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6423065" y="1709738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Top Performers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23065" y="2126933"/>
            <a:ext cx="731639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Leaderboard highlighting top sales representatives by revenue, units sold, and profit margin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1603" y="3152775"/>
            <a:ext cx="7793593" cy="1157288"/>
          </a:xfrm>
          <a:prstGeom prst="roundRect">
            <a:avLst>
              <a:gd name="adj" fmla="val 15004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61603" y="3152775"/>
            <a:ext cx="45720" cy="1157288"/>
          </a:xfrm>
          <a:prstGeom prst="roundRect">
            <a:avLst>
              <a:gd name="adj" fmla="val 379792"/>
            </a:avLst>
          </a:prstGeom>
          <a:solidFill>
            <a:srgbClr val="FC8337"/>
          </a:solidFill>
          <a:ln/>
        </p:spPr>
      </p:sp>
      <p:sp>
        <p:nvSpPr>
          <p:cNvPr id="10" name="Text 7"/>
          <p:cNvSpPr/>
          <p:nvPr/>
        </p:nvSpPr>
        <p:spPr>
          <a:xfrm>
            <a:off x="6423065" y="3368516"/>
            <a:ext cx="26031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Regional Specialization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423065" y="3785711"/>
            <a:ext cx="731639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Cross-tabulation of representatives vs. regions to highlight specialization strengths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1603" y="4502944"/>
            <a:ext cx="7793593" cy="1465898"/>
          </a:xfrm>
          <a:prstGeom prst="roundRect">
            <a:avLst>
              <a:gd name="adj" fmla="val 11845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61603" y="4502944"/>
            <a:ext cx="45720" cy="1465898"/>
          </a:xfrm>
          <a:prstGeom prst="roundRect">
            <a:avLst>
              <a:gd name="adj" fmla="val 379792"/>
            </a:avLst>
          </a:prstGeom>
          <a:solidFill>
            <a:srgbClr val="FC8337"/>
          </a:solidFill>
          <a:ln/>
        </p:spPr>
      </p:sp>
      <p:sp>
        <p:nvSpPr>
          <p:cNvPr id="14" name="Text 11"/>
          <p:cNvSpPr/>
          <p:nvPr/>
        </p:nvSpPr>
        <p:spPr>
          <a:xfrm>
            <a:off x="6423065" y="4718685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Product Expertise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23065" y="5135880"/>
            <a:ext cx="731639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product categories where individual representatives excel, guiding training opportunities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61603" y="6161723"/>
            <a:ext cx="7793593" cy="1465898"/>
          </a:xfrm>
          <a:prstGeom prst="roundRect">
            <a:avLst>
              <a:gd name="adj" fmla="val 11845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61603" y="6161723"/>
            <a:ext cx="45720" cy="1465898"/>
          </a:xfrm>
          <a:prstGeom prst="roundRect">
            <a:avLst>
              <a:gd name="adj" fmla="val 379792"/>
            </a:avLst>
          </a:prstGeom>
          <a:solidFill>
            <a:srgbClr val="FC8337"/>
          </a:solidFill>
          <a:ln/>
        </p:spPr>
      </p:sp>
      <p:sp>
        <p:nvSpPr>
          <p:cNvPr id="18" name="Text 15"/>
          <p:cNvSpPr/>
          <p:nvPr/>
        </p:nvSpPr>
        <p:spPr>
          <a:xfrm>
            <a:off x="6423065" y="6377464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Team Performance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423065" y="6794659"/>
            <a:ext cx="731639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Compared team aggregates to identify collaborative success patterns and coaching opportunities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728" y="386477"/>
            <a:ext cx="4416028" cy="438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Insights Analysis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491728" y="1176695"/>
            <a:ext cx="2357795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Segmentation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2953703" y="2511266"/>
            <a:ext cx="172807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68%</a:t>
            </a:r>
            <a:endParaRPr lang="en-US" sz="2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036" y="1633180"/>
            <a:ext cx="2107525" cy="21075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39653" y="3916323"/>
            <a:ext cx="1756172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Returning Customers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91728" y="4276249"/>
            <a:ext cx="665214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73% of total revenue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2953703" y="5695236"/>
            <a:ext cx="172807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22%</a:t>
            </a:r>
            <a:endParaRPr lang="en-US" sz="2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036" y="4817150"/>
            <a:ext cx="2107525" cy="210752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939653" y="7100292"/>
            <a:ext cx="1756172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Premium Customers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91728" y="7460218"/>
            <a:ext cx="665214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Contribute 47% of total profit margin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494151" y="1176695"/>
            <a:ext cx="2107525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Buying Behavior</a:t>
            </a:r>
            <a:endParaRPr lang="en-US" sz="2800" b="1" dirty="0"/>
          </a:p>
        </p:txBody>
      </p:sp>
      <p:sp>
        <p:nvSpPr>
          <p:cNvPr id="13" name="Text 9"/>
          <p:cNvSpPr/>
          <p:nvPr/>
        </p:nvSpPr>
        <p:spPr>
          <a:xfrm>
            <a:off x="7315200" y="2185652"/>
            <a:ext cx="665214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Returning customers have </a:t>
            </a:r>
            <a:r>
              <a:rPr lang="en-US" sz="160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2.3x higher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average order value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315200" y="2914921"/>
            <a:ext cx="665214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Returning customers purchase </a:t>
            </a:r>
            <a:r>
              <a:rPr lang="en-US" sz="160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40% more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products per transaction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315199" y="3584214"/>
            <a:ext cx="665214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Credit card is preferred payment method (65%)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315200" y="4253507"/>
            <a:ext cx="665214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Premium customers select express shipping </a:t>
            </a:r>
            <a:r>
              <a:rPr lang="en-US" sz="160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3x more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frequently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315200" y="5505628"/>
            <a:ext cx="5798127" cy="1684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0" indent="0" algn="l">
              <a:lnSpc>
                <a:spcPts val="1750"/>
              </a:lnSpc>
              <a:buNone/>
            </a:pPr>
            <a:endParaRPr lang="en-US" sz="16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endParaRPr lang="en-US" sz="16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loyalty programs should target the 32% new </a:t>
            </a:r>
          </a:p>
          <a:p>
            <a:pPr marL="0" indent="0" algn="l">
              <a:lnSpc>
                <a:spcPts val="1750"/>
              </a:lnSpc>
              <a:buNone/>
            </a:pPr>
            <a:endParaRPr lang="en-US" sz="16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to convert them to higher-value returning customers.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413" y="349925"/>
            <a:ext cx="3504009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5413" y="1065848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45413" y="1431846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45413" y="1679972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45413" y="1928098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45413" y="2176224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45413" y="2424351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45413" y="2672477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45413" y="2920603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445413" y="3168729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445413" y="3416856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45413" y="3664982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7478078" y="1065848"/>
            <a:ext cx="2351842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478078" y="1431846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/>
            </a:pP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7478078" y="1679972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2"/>
            </a:pP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7478078" y="1928098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3"/>
            </a:pP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7478078" y="2176224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4"/>
            </a:pP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7478078" y="2424351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5"/>
            </a:pP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7478078" y="2672477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6"/>
            </a:pPr>
            <a:endParaRPr lang="en-US" sz="1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B24800-9370-EFF6-66F3-D804A8E3EE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72"/>
                    </a14:imgEffect>
                    <a14:imgEffect>
                      <a14:saturation sat="1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708</Words>
  <Application>Microsoft Office PowerPoint</Application>
  <PresentationFormat>Custom</PresentationFormat>
  <Paragraphs>120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Saira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arthi s</dc:creator>
  <cp:lastModifiedBy>arthi s</cp:lastModifiedBy>
  <cp:revision>7</cp:revision>
  <dcterms:created xsi:type="dcterms:W3CDTF">2025-08-25T16:49:10Z</dcterms:created>
  <dcterms:modified xsi:type="dcterms:W3CDTF">2025-09-08T04:58:29Z</dcterms:modified>
</cp:coreProperties>
</file>